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</a:t>
            </a:r>
            <a:r>
              <a:rPr b="0" lang="en-US" sz="4400" spc="-1" strike="noStrike">
                <a:latin typeface="Arial"/>
              </a:rPr>
              <a:t>k to </a:t>
            </a:r>
            <a:r>
              <a:rPr b="0" lang="en-US" sz="4400" spc="-1" strike="noStrike">
                <a:latin typeface="Arial"/>
              </a:rPr>
              <a:t>mov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</a:t>
            </a:r>
            <a:r>
              <a:rPr b="0" lang="en-US" sz="2000" spc="-1" strike="noStrike">
                <a:latin typeface="Arial"/>
              </a:rPr>
              <a:t>edit the </a:t>
            </a:r>
            <a:r>
              <a:rPr b="0" lang="en-US" sz="2000" spc="-1" strike="noStrike">
                <a:latin typeface="Arial"/>
              </a:rPr>
              <a:t>notes </a:t>
            </a:r>
            <a:r>
              <a:rPr b="0" lang="en-US" sz="2000" spc="-1" strike="noStrike">
                <a:latin typeface="Arial"/>
              </a:rPr>
              <a:t>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D488AC5-010F-4030-86C5-2016E103974B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Test-</a:t>
            </a:r>
            <a:r>
              <a:rPr b="0" lang="en-US" sz="2000" spc="-1" strike="noStrike">
                <a:latin typeface="Arial"/>
              </a:rPr>
              <a:t>driven </a:t>
            </a:r>
            <a:r>
              <a:rPr b="0" lang="en-US" sz="2000" spc="-1" strike="noStrike">
                <a:latin typeface="Arial"/>
              </a:rPr>
              <a:t>develop</a:t>
            </a:r>
            <a:r>
              <a:rPr b="0" lang="en-US" sz="2000" spc="-1" strike="noStrike">
                <a:latin typeface="Arial"/>
              </a:rPr>
              <a:t>ment </a:t>
            </a:r>
            <a:r>
              <a:rPr b="0" lang="en-US" sz="2000" spc="-1" strike="noStrike">
                <a:latin typeface="Arial"/>
              </a:rPr>
              <a:t>(TDD) is </a:t>
            </a:r>
            <a:r>
              <a:rPr b="0" lang="en-US" sz="2000" spc="-1" strike="noStrike">
                <a:latin typeface="Arial"/>
              </a:rPr>
              <a:t>a </a:t>
            </a:r>
            <a:r>
              <a:rPr b="0" lang="en-US" sz="2000" spc="-1" strike="noStrike">
                <a:latin typeface="Arial"/>
              </a:rPr>
              <a:t>techniq</a:t>
            </a:r>
            <a:r>
              <a:rPr b="0" lang="en-US" sz="2000" spc="-1" strike="noStrike">
                <a:latin typeface="Arial"/>
              </a:rPr>
              <a:t>ue for </a:t>
            </a:r>
            <a:r>
              <a:rPr b="0" lang="en-US" sz="2000" spc="-1" strike="noStrike">
                <a:latin typeface="Arial"/>
              </a:rPr>
              <a:t>developi</a:t>
            </a:r>
            <a:r>
              <a:rPr b="0" lang="en-US" sz="2000" spc="-1" strike="noStrike">
                <a:latin typeface="Arial"/>
              </a:rPr>
              <a:t>ng and </a:t>
            </a:r>
            <a:r>
              <a:rPr b="0" lang="en-US" sz="2000" spc="-1" strike="noStrike">
                <a:latin typeface="Arial"/>
              </a:rPr>
              <a:t>designin</a:t>
            </a:r>
            <a:r>
              <a:rPr b="0" lang="en-US" sz="2000" spc="-1" strike="noStrike">
                <a:latin typeface="Arial"/>
              </a:rPr>
              <a:t>g </a:t>
            </a:r>
            <a:r>
              <a:rPr b="0" lang="en-US" sz="2000" spc="-1" strike="noStrike">
                <a:latin typeface="Arial"/>
              </a:rPr>
              <a:t>softwar</a:t>
            </a:r>
            <a:r>
              <a:rPr b="0" lang="en-US" sz="2000" spc="-1" strike="noStrike">
                <a:latin typeface="Arial"/>
              </a:rPr>
              <a:t>e where </a:t>
            </a:r>
            <a:r>
              <a:rPr b="0" lang="en-US" sz="2000" spc="-1" strike="noStrike">
                <a:latin typeface="Arial"/>
              </a:rPr>
              <a:t>tests </a:t>
            </a:r>
            <a:r>
              <a:rPr b="0" lang="en-US" sz="2000" spc="-1" strike="noStrike">
                <a:latin typeface="Arial"/>
              </a:rPr>
              <a:t>are </a:t>
            </a:r>
            <a:r>
              <a:rPr b="0" lang="en-US" sz="2000" spc="-1" strike="noStrike">
                <a:latin typeface="Arial"/>
              </a:rPr>
              <a:t>created </a:t>
            </a:r>
            <a:r>
              <a:rPr b="0" lang="en-US" sz="2000" spc="-1" strike="noStrike">
                <a:latin typeface="Arial"/>
              </a:rPr>
              <a:t>before </a:t>
            </a:r>
            <a:r>
              <a:rPr b="0" lang="en-US" sz="2000" spc="-1" strike="noStrike">
                <a:latin typeface="Arial"/>
              </a:rPr>
              <a:t>producti</a:t>
            </a:r>
            <a:r>
              <a:rPr b="0" lang="en-US" sz="2000" spc="-1" strike="noStrike">
                <a:latin typeface="Arial"/>
              </a:rPr>
              <a:t>on code </a:t>
            </a:r>
            <a:r>
              <a:rPr b="0" lang="en-US" sz="2000" spc="-1" strike="noStrike">
                <a:latin typeface="Arial"/>
              </a:rPr>
              <a:t>in short </a:t>
            </a:r>
            <a:r>
              <a:rPr b="0" lang="en-US" sz="2000" spc="-1" strike="noStrike">
                <a:latin typeface="Arial"/>
              </a:rPr>
              <a:t>cycles. </a:t>
            </a:r>
            <a:r>
              <a:rPr b="0" lang="en-US" sz="2000" spc="-1" strike="noStrike">
                <a:latin typeface="Arial"/>
              </a:rPr>
              <a:t>A </a:t>
            </a:r>
            <a:r>
              <a:rPr b="0" lang="en-US" sz="2000" spc="-1" strike="noStrike">
                <a:latin typeface="Arial"/>
              </a:rPr>
              <a:t>commo</a:t>
            </a:r>
            <a:r>
              <a:rPr b="0" lang="en-US" sz="2000" spc="-1" strike="noStrike">
                <a:latin typeface="Arial"/>
              </a:rPr>
              <a:t>n </a:t>
            </a:r>
            <a:r>
              <a:rPr b="0" lang="en-US" sz="2000" spc="-1" strike="noStrike">
                <a:latin typeface="Arial"/>
              </a:rPr>
              <a:t>mistake </a:t>
            </a:r>
            <a:r>
              <a:rPr b="0" lang="en-US" sz="2000" spc="-1" strike="noStrike">
                <a:latin typeface="Arial"/>
              </a:rPr>
              <a:t>is to </a:t>
            </a:r>
            <a:r>
              <a:rPr b="0" lang="en-US" sz="2000" spc="-1" strike="noStrike">
                <a:latin typeface="Arial"/>
              </a:rPr>
              <a:t>believe </a:t>
            </a:r>
            <a:r>
              <a:rPr b="0" lang="en-US" sz="2000" spc="-1" strike="noStrike">
                <a:latin typeface="Arial"/>
              </a:rPr>
              <a:t>that just </a:t>
            </a:r>
            <a:r>
              <a:rPr b="0" lang="en-US" sz="2000" spc="-1" strike="noStrike">
                <a:latin typeface="Arial"/>
              </a:rPr>
              <a:t>by </a:t>
            </a:r>
            <a:r>
              <a:rPr b="0" lang="en-US" sz="2000" spc="-1" strike="noStrike">
                <a:latin typeface="Arial"/>
              </a:rPr>
              <a:t>creating </a:t>
            </a:r>
            <a:r>
              <a:rPr b="0" lang="en-US" sz="2000" spc="-1" strike="noStrike">
                <a:latin typeface="Arial"/>
              </a:rPr>
              <a:t>tests </a:t>
            </a:r>
            <a:r>
              <a:rPr b="0" lang="en-US" sz="2000" spc="-1" strike="noStrike">
                <a:latin typeface="Arial"/>
              </a:rPr>
              <a:t>before </a:t>
            </a:r>
            <a:r>
              <a:rPr b="0" lang="en-US" sz="2000" spc="-1" strike="noStrike">
                <a:latin typeface="Arial"/>
              </a:rPr>
              <a:t>producti</a:t>
            </a:r>
            <a:r>
              <a:rPr b="0" lang="en-US" sz="2000" spc="-1" strike="noStrike">
                <a:latin typeface="Arial"/>
              </a:rPr>
              <a:t>on code </a:t>
            </a:r>
            <a:r>
              <a:rPr b="0" lang="en-US" sz="2000" spc="-1" strike="noStrike">
                <a:latin typeface="Arial"/>
              </a:rPr>
              <a:t>will </a:t>
            </a:r>
            <a:r>
              <a:rPr b="0" lang="en-US" sz="2000" spc="-1" strike="noStrike">
                <a:latin typeface="Arial"/>
              </a:rPr>
              <a:t>make </a:t>
            </a:r>
            <a:r>
              <a:rPr b="0" lang="en-US" sz="2000" spc="-1" strike="noStrike">
                <a:latin typeface="Arial"/>
              </a:rPr>
              <a:t>the </a:t>
            </a:r>
            <a:r>
              <a:rPr b="0" lang="en-US" sz="2000" spc="-1" strike="noStrike">
                <a:latin typeface="Arial"/>
              </a:rPr>
              <a:t>applicati</a:t>
            </a:r>
            <a:r>
              <a:rPr b="0" lang="en-US" sz="2000" spc="-1" strike="noStrike">
                <a:latin typeface="Arial"/>
              </a:rPr>
              <a:t>on </a:t>
            </a:r>
            <a:r>
              <a:rPr b="0" lang="en-US" sz="2000" spc="-1" strike="noStrike">
                <a:latin typeface="Arial"/>
              </a:rPr>
              <a:t>design </a:t>
            </a:r>
            <a:r>
              <a:rPr b="0" lang="en-US" sz="2000" spc="-1" strike="noStrike">
                <a:latin typeface="Arial"/>
              </a:rPr>
              <a:t>“just </a:t>
            </a:r>
            <a:r>
              <a:rPr b="0" lang="en-US" sz="2000" spc="-1" strike="noStrike">
                <a:latin typeface="Arial"/>
              </a:rPr>
              <a:t>happen</a:t>
            </a:r>
            <a:r>
              <a:rPr b="0" lang="en-US" sz="2000" spc="-1" strike="noStrike">
                <a:latin typeface="Arial"/>
              </a:rPr>
              <a:t>s.” As </a:t>
            </a:r>
            <a:r>
              <a:rPr b="0" lang="en-US" sz="2000" spc="-1" strike="noStrike">
                <a:latin typeface="Arial"/>
              </a:rPr>
              <a:t>with any </a:t>
            </a:r>
            <a:r>
              <a:rPr b="0" lang="en-US" sz="2000" spc="-1" strike="noStrike">
                <a:latin typeface="Arial"/>
              </a:rPr>
              <a:t>other </a:t>
            </a:r>
            <a:r>
              <a:rPr b="0" lang="en-US" sz="2000" spc="-1" strike="noStrike">
                <a:latin typeface="Arial"/>
              </a:rPr>
              <a:t>techniq</a:t>
            </a:r>
            <a:r>
              <a:rPr b="0" lang="en-US" sz="2000" spc="-1" strike="noStrike">
                <a:latin typeface="Arial"/>
              </a:rPr>
              <a:t>ue, TDD </a:t>
            </a:r>
            <a:r>
              <a:rPr b="0" lang="en-US" sz="2000" spc="-1" strike="noStrike">
                <a:latin typeface="Arial"/>
              </a:rPr>
              <a:t>is not a </a:t>
            </a:r>
            <a:r>
              <a:rPr b="0" lang="en-US" sz="2000" spc="-1" strike="noStrike">
                <a:latin typeface="Arial"/>
              </a:rPr>
              <a:t>silver </a:t>
            </a:r>
            <a:r>
              <a:rPr b="0" lang="en-US" sz="2000" spc="-1" strike="noStrike">
                <a:latin typeface="Arial"/>
              </a:rPr>
              <a:t>bullet, </a:t>
            </a:r>
            <a:r>
              <a:rPr b="0" lang="en-US" sz="2000" spc="-1" strike="noStrike">
                <a:latin typeface="Arial"/>
              </a:rPr>
              <a:t>and </a:t>
            </a:r>
            <a:r>
              <a:rPr b="0" lang="en-US" sz="2000" spc="-1" strike="noStrike">
                <a:latin typeface="Arial"/>
              </a:rPr>
              <a:t>while it </a:t>
            </a:r>
            <a:r>
              <a:rPr b="0" lang="en-US" sz="2000" spc="-1" strike="noStrike">
                <a:latin typeface="Arial"/>
              </a:rPr>
              <a:t>certainl</a:t>
            </a:r>
            <a:r>
              <a:rPr b="0" lang="en-US" sz="2000" spc="-1" strike="noStrike">
                <a:latin typeface="Arial"/>
              </a:rPr>
              <a:t>y helps </a:t>
            </a:r>
            <a:r>
              <a:rPr b="0" lang="en-US" sz="2000" spc="-1" strike="noStrike">
                <a:latin typeface="Arial"/>
              </a:rPr>
              <a:t>to </a:t>
            </a:r>
            <a:r>
              <a:rPr b="0" lang="en-US" sz="2000" spc="-1" strike="noStrike">
                <a:latin typeface="Arial"/>
              </a:rPr>
              <a:t>achieve </a:t>
            </a:r>
            <a:r>
              <a:rPr b="0" lang="en-US" sz="2000" spc="-1" strike="noStrike">
                <a:latin typeface="Arial"/>
              </a:rPr>
              <a:t>some </a:t>
            </a:r>
            <a:r>
              <a:rPr b="0" lang="en-US" sz="2000" spc="-1" strike="noStrike">
                <a:latin typeface="Arial"/>
              </a:rPr>
              <a:t>desirabl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charact</a:t>
            </a:r>
            <a:r>
              <a:rPr b="0" lang="en-US" sz="2000" spc="-1" strike="noStrike">
                <a:latin typeface="Arial"/>
              </a:rPr>
              <a:t>eristics </a:t>
            </a:r>
            <a:r>
              <a:rPr b="0" lang="en-US" sz="2000" spc="-1" strike="noStrike">
                <a:latin typeface="Arial"/>
              </a:rPr>
              <a:t>in </a:t>
            </a:r>
            <a:r>
              <a:rPr b="0" lang="en-US" sz="2000" spc="-1" strike="noStrike">
                <a:latin typeface="Arial"/>
              </a:rPr>
              <a:t>softwar</a:t>
            </a:r>
            <a:r>
              <a:rPr b="0" lang="en-US" sz="2000" spc="-1" strike="noStrike">
                <a:latin typeface="Arial"/>
              </a:rPr>
              <a:t>e, such </a:t>
            </a:r>
            <a:r>
              <a:rPr b="0" lang="en-US" sz="2000" spc="-1" strike="noStrike">
                <a:latin typeface="Arial"/>
              </a:rPr>
              <a:t>as </a:t>
            </a:r>
            <a:r>
              <a:rPr b="0" lang="en-US" sz="2000" spc="-1" strike="noStrike">
                <a:latin typeface="Arial"/>
              </a:rPr>
              <a:t>decoupli</a:t>
            </a:r>
            <a:r>
              <a:rPr b="0" lang="en-US" sz="2000" spc="-1" strike="noStrike">
                <a:latin typeface="Arial"/>
              </a:rPr>
              <a:t>ng and </a:t>
            </a:r>
            <a:r>
              <a:rPr b="0" lang="en-US" sz="2000" spc="-1" strike="noStrike">
                <a:latin typeface="Arial"/>
              </a:rPr>
              <a:t>separati</a:t>
            </a:r>
            <a:r>
              <a:rPr b="0" lang="en-US" sz="2000" spc="-1" strike="noStrike">
                <a:latin typeface="Arial"/>
              </a:rPr>
              <a:t>on of </a:t>
            </a:r>
            <a:r>
              <a:rPr b="0" lang="en-US" sz="2000" spc="-1" strike="noStrike">
                <a:latin typeface="Arial"/>
              </a:rPr>
              <a:t>concern</a:t>
            </a:r>
            <a:r>
              <a:rPr b="0" lang="en-US" sz="2000" spc="-1" strike="noStrike">
                <a:latin typeface="Arial"/>
              </a:rPr>
              <a:t>s, other </a:t>
            </a:r>
            <a:r>
              <a:rPr b="0" lang="en-US" sz="2000" spc="-1" strike="noStrike">
                <a:latin typeface="Arial"/>
              </a:rPr>
              <a:t>practice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should </a:t>
            </a:r>
            <a:r>
              <a:rPr b="0" lang="en-US" sz="2000" spc="-1" strike="noStrike">
                <a:latin typeface="Arial"/>
              </a:rPr>
              <a:t>comple</a:t>
            </a:r>
            <a:r>
              <a:rPr b="0" lang="en-US" sz="2000" spc="-1" strike="noStrike">
                <a:latin typeface="Arial"/>
              </a:rPr>
              <a:t>ment its </a:t>
            </a:r>
            <a:r>
              <a:rPr b="0" lang="en-US" sz="2000" spc="-1" strike="noStrike">
                <a:latin typeface="Arial"/>
              </a:rPr>
              <a:t>usage, </a:t>
            </a:r>
            <a:r>
              <a:rPr b="0" lang="en-US" sz="2000" spc="-1" strike="noStrike">
                <a:latin typeface="Arial"/>
              </a:rPr>
              <a:t>especial</a:t>
            </a:r>
            <a:r>
              <a:rPr b="0" lang="en-US" sz="2000" spc="-1" strike="noStrike">
                <a:latin typeface="Arial"/>
              </a:rPr>
              <a:t>ly for </a:t>
            </a:r>
            <a:r>
              <a:rPr b="0" lang="en-US" sz="2000" spc="-1" strike="noStrike">
                <a:latin typeface="Arial"/>
              </a:rPr>
              <a:t>architec</a:t>
            </a:r>
            <a:r>
              <a:rPr b="0" lang="en-US" sz="2000" spc="-1" strike="noStrike">
                <a:latin typeface="Arial"/>
              </a:rPr>
              <a:t>ture and </a:t>
            </a:r>
            <a:r>
              <a:rPr b="0" lang="en-US" sz="2000" spc="-1" strike="noStrike">
                <a:latin typeface="Arial"/>
              </a:rPr>
              <a:t>design </a:t>
            </a:r>
            <a:r>
              <a:rPr b="0" lang="en-US" sz="2000" spc="-1" strike="noStrike">
                <a:latin typeface="Arial"/>
              </a:rPr>
              <a:t>coheren</a:t>
            </a:r>
            <a:r>
              <a:rPr b="0" lang="en-US" sz="2000" spc="-1" strike="noStrike">
                <a:latin typeface="Arial"/>
              </a:rPr>
              <a:t>ce.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6D1E1B8-A327-40CB-8E0E-075ACC9D5EDD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Te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t-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ri</a:t>
            </a:r>
            <a:r>
              <a:rPr b="0" lang="en-US" sz="2000" spc="-1" strike="noStrike">
                <a:latin typeface="Arial"/>
              </a:rPr>
              <a:t>v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n 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v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t </a:t>
            </a:r>
            <a:r>
              <a:rPr b="0" lang="en-US" sz="2000" spc="-1" strike="noStrike">
                <a:latin typeface="Arial"/>
              </a:rPr>
              <a:t>(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) 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b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r 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g 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v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it 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f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t 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rt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t 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ti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n 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y 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g</a:t>
            </a:r>
            <a:r>
              <a:rPr b="0" lang="en-US" sz="2000" spc="-1" strike="noStrike">
                <a:latin typeface="Arial"/>
              </a:rPr>
              <a:t>il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, 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h 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x</a:t>
            </a:r>
            <a:r>
              <a:rPr b="0" lang="en-US" sz="2000" spc="-1" strike="noStrike">
                <a:latin typeface="Arial"/>
              </a:rPr>
              <a:t>tr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g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g </a:t>
            </a:r>
            <a:r>
              <a:rPr b="0" lang="en-US" sz="2000" spc="-1" strike="noStrike">
                <a:latin typeface="Arial"/>
              </a:rPr>
              <a:t>(</a:t>
            </a:r>
            <a:r>
              <a:rPr b="0" lang="en-US" sz="2000" spc="-1" strike="noStrike">
                <a:latin typeface="Arial"/>
              </a:rPr>
              <a:t>B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k</a:t>
            </a:r>
            <a:r>
              <a:rPr b="0" lang="en-US" sz="2000" spc="-1" strike="noStrike">
                <a:latin typeface="Arial"/>
              </a:rPr>
              <a:t>, </a:t>
            </a:r>
            <a:r>
              <a:rPr b="0" lang="en-US" sz="2000" spc="-1" strike="noStrike">
                <a:latin typeface="Arial"/>
              </a:rPr>
              <a:t>2</a:t>
            </a:r>
            <a:r>
              <a:rPr b="0" lang="en-US" sz="2000" spc="-1" strike="noStrike">
                <a:latin typeface="Arial"/>
              </a:rPr>
              <a:t>0</a:t>
            </a:r>
            <a:r>
              <a:rPr b="0" lang="en-US" sz="2000" spc="-1" strike="noStrike">
                <a:latin typeface="Arial"/>
              </a:rPr>
              <a:t>0</a:t>
            </a:r>
            <a:r>
              <a:rPr b="0" lang="en-US" sz="2000" spc="-1" strike="noStrike">
                <a:latin typeface="Arial"/>
              </a:rPr>
              <a:t>4</a:t>
            </a:r>
            <a:r>
              <a:rPr b="0" lang="en-US" sz="2000" spc="-1" strike="noStrike">
                <a:latin typeface="Arial"/>
              </a:rPr>
              <a:t>).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ti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g</a:t>
            </a:r>
            <a:r>
              <a:rPr b="0" lang="en-US" sz="2000" spc="-1" strike="noStrike">
                <a:latin typeface="Arial"/>
              </a:rPr>
              <a:t>g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v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w</a:t>
            </a:r>
            <a:r>
              <a:rPr b="0" lang="en-US" sz="2000" spc="-1" strike="noStrike">
                <a:latin typeface="Arial"/>
              </a:rPr>
              <a:t>ri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a </a:t>
            </a:r>
            <a:r>
              <a:rPr b="0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it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t </a:t>
            </a:r>
            <a:r>
              <a:rPr b="0" lang="en-US" sz="2000" spc="-1" strike="noStrike">
                <a:latin typeface="Arial"/>
              </a:rPr>
              <a:t>b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f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ti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n 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n 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rt 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y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(</a:t>
            </a:r>
            <a:r>
              <a:rPr b="0" lang="en-US" sz="2000" spc="-1" strike="noStrike">
                <a:latin typeface="Arial"/>
              </a:rPr>
              <a:t>B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k</a:t>
            </a:r>
            <a:r>
              <a:rPr b="0" lang="en-US" sz="2000" spc="-1" strike="noStrike">
                <a:latin typeface="Arial"/>
              </a:rPr>
              <a:t>, </a:t>
            </a:r>
            <a:r>
              <a:rPr b="0" lang="en-US" sz="2000" spc="-1" strike="noStrike">
                <a:latin typeface="Arial"/>
              </a:rPr>
              <a:t>2</a:t>
            </a:r>
            <a:r>
              <a:rPr b="0" lang="en-US" sz="2000" spc="-1" strike="noStrike">
                <a:latin typeface="Arial"/>
              </a:rPr>
              <a:t>0</a:t>
            </a:r>
            <a:r>
              <a:rPr b="0" lang="en-US" sz="2000" spc="-1" strike="noStrike">
                <a:latin typeface="Arial"/>
              </a:rPr>
              <a:t>0</a:t>
            </a:r>
            <a:r>
              <a:rPr b="0" lang="en-US" sz="2000" spc="-1" strike="noStrike">
                <a:latin typeface="Arial"/>
              </a:rPr>
              <a:t>2</a:t>
            </a:r>
            <a:r>
              <a:rPr b="0" lang="en-US" sz="2000" spc="-1" strike="noStrike">
                <a:latin typeface="Arial"/>
              </a:rPr>
              <a:t>; 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, </a:t>
            </a:r>
            <a:r>
              <a:rPr b="0" lang="en-US" sz="2000" spc="-1" strike="noStrike">
                <a:latin typeface="Arial"/>
              </a:rPr>
              <a:t>2</a:t>
            </a:r>
            <a:r>
              <a:rPr b="0" lang="en-US" sz="2000" spc="-1" strike="noStrike">
                <a:latin typeface="Arial"/>
              </a:rPr>
              <a:t>0</a:t>
            </a:r>
            <a:r>
              <a:rPr b="0" lang="en-US" sz="2000" spc="-1" strike="noStrike">
                <a:latin typeface="Arial"/>
              </a:rPr>
              <a:t>0</a:t>
            </a:r>
            <a:r>
              <a:rPr b="0" lang="en-US" sz="2000" spc="-1" strike="noStrike">
                <a:latin typeface="Arial"/>
              </a:rPr>
              <a:t>3</a:t>
            </a:r>
            <a:r>
              <a:rPr b="0" lang="en-US" sz="2000" spc="-1" strike="noStrike">
                <a:latin typeface="Arial"/>
              </a:rPr>
              <a:t>). 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n 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ti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, </a:t>
            </a:r>
            <a:r>
              <a:rPr b="0" lang="en-US" sz="2000" spc="-1" strike="noStrike">
                <a:latin typeface="Arial"/>
              </a:rPr>
              <a:t>a 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v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r </a:t>
            </a:r>
            <a:r>
              <a:rPr b="0" lang="en-US" sz="2000" spc="-1" strike="noStrike">
                <a:latin typeface="Arial"/>
              </a:rPr>
              <a:t>fi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t 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tr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a 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w </a:t>
            </a:r>
            <a:r>
              <a:rPr b="0" lang="en-US" sz="2000" spc="-1" strike="noStrike">
                <a:latin typeface="Arial"/>
              </a:rPr>
              <a:t>f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ili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g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t, 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d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n </a:t>
            </a:r>
            <a:r>
              <a:rPr b="0" lang="en-US" sz="2000" spc="-1" strike="noStrike">
                <a:latin typeface="Arial"/>
              </a:rPr>
              <a:t>w</a:t>
            </a:r>
            <a:r>
              <a:rPr b="0" lang="en-US" sz="2000" spc="-1" strike="noStrike">
                <a:latin typeface="Arial"/>
              </a:rPr>
              <a:t>ri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ll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t 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f 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b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n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ti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n 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n 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r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o 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k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t 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it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x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f</a:t>
            </a:r>
            <a:r>
              <a:rPr b="0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ll</a:t>
            </a:r>
            <a:r>
              <a:rPr b="0" lang="en-US" sz="2000" spc="-1" strike="noStrike">
                <a:latin typeface="Arial"/>
              </a:rPr>
              <a:t>y. 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a </a:t>
            </a:r>
            <a:r>
              <a:rPr b="0" lang="en-US" sz="2000" spc="-1" strike="noStrike">
                <a:latin typeface="Arial"/>
              </a:rPr>
              <a:t>fi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l 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,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f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, </a:t>
            </a:r>
            <a:r>
              <a:rPr b="0" lang="en-US" sz="2000" spc="-1" strike="noStrike">
                <a:latin typeface="Arial"/>
              </a:rPr>
              <a:t>if 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y,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o 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v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a </a:t>
            </a:r>
            <a:r>
              <a:rPr b="0" lang="en-US" sz="2000" spc="-1" strike="noStrike">
                <a:latin typeface="Arial"/>
              </a:rPr>
              <a:t>b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tt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r 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tr</a:t>
            </a:r>
            <a:r>
              <a:rPr b="0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o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rr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t 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ti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.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n 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n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ft</a:t>
            </a:r>
            <a:r>
              <a:rPr b="0" lang="en-US" sz="2000" spc="-1" strike="noStrike">
                <a:latin typeface="Arial"/>
              </a:rPr>
              <a:t>w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g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ri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g 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it</a:t>
            </a:r>
            <a:r>
              <a:rPr b="0" lang="en-US" sz="2000" spc="-1" strike="noStrike">
                <a:latin typeface="Arial"/>
              </a:rPr>
              <a:t>y 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b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t </a:t>
            </a:r>
            <a:r>
              <a:rPr b="0" lang="en-US" sz="2000" spc="-1" strike="noStrike">
                <a:latin typeface="Arial"/>
              </a:rPr>
              <a:t>w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r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D 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n </a:t>
            </a:r>
            <a:r>
              <a:rPr b="0" lang="en-US" sz="2000" spc="-1" strike="noStrike">
                <a:latin typeface="Arial"/>
              </a:rPr>
              <a:t>b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d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o 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v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ft</a:t>
            </a:r>
            <a:r>
              <a:rPr b="0" lang="en-US" sz="2000" spc="-1" strike="noStrike">
                <a:latin typeface="Arial"/>
              </a:rPr>
              <a:t>w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q</a:t>
            </a:r>
            <a:r>
              <a:rPr b="0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li</a:t>
            </a:r>
            <a:r>
              <a:rPr b="0" lang="en-US" sz="2000" spc="-1" strike="noStrike">
                <a:latin typeface="Arial"/>
              </a:rPr>
              <a:t>ty</a:t>
            </a:r>
            <a:r>
              <a:rPr b="0" lang="en-US" sz="2000" spc="-1" strike="noStrike">
                <a:latin typeface="Arial"/>
              </a:rPr>
              <a:t>. 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lt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g</a:t>
            </a:r>
            <a:r>
              <a:rPr b="0" lang="en-US" sz="2000" spc="-1" strike="noStrike">
                <a:latin typeface="Arial"/>
              </a:rPr>
              <a:t>h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ti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w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d </a:t>
            </a:r>
            <a:r>
              <a:rPr b="0" lang="en-US" sz="2000" spc="-1" strike="noStrike">
                <a:latin typeface="Arial"/>
              </a:rPr>
              <a:t>“t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t” 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n </a:t>
            </a:r>
            <a:r>
              <a:rPr b="0" lang="en-US" sz="2000" spc="-1" strike="noStrike">
                <a:latin typeface="Arial"/>
              </a:rPr>
              <a:t>it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, </a:t>
            </a:r>
            <a:r>
              <a:rPr b="0" lang="en-US" sz="2000" spc="-1" strike="noStrike">
                <a:latin typeface="Arial"/>
              </a:rPr>
              <a:t>a 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n 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h 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g 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ti</a:t>
            </a:r>
            <a:r>
              <a:rPr b="0" lang="en-US" sz="2000" spc="-1" strike="noStrike">
                <a:latin typeface="Arial"/>
              </a:rPr>
              <a:t>ti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t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D 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ri</a:t>
            </a:r>
            <a:r>
              <a:rPr b="0" lang="en-US" sz="2000" spc="-1" strike="noStrike">
                <a:latin typeface="Arial"/>
              </a:rPr>
              <a:t>v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v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w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d </a:t>
            </a:r>
            <a:r>
              <a:rPr b="0" lang="en-US" sz="2000" spc="-1" strike="noStrike">
                <a:latin typeface="Arial"/>
              </a:rPr>
              <a:t>a </a:t>
            </a:r>
            <a:r>
              <a:rPr b="0" lang="en-US" sz="2000" spc="-1" strike="noStrike">
                <a:latin typeface="Arial"/>
              </a:rPr>
              <a:t>b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tt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r 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d 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g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.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a 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f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d </a:t>
            </a:r>
            <a:r>
              <a:rPr b="0" lang="en-US" sz="2000" spc="-1" strike="noStrike">
                <a:latin typeface="Arial"/>
              </a:rPr>
              <a:t>b</a:t>
            </a:r>
            <a:r>
              <a:rPr b="0" lang="en-US" sz="2000" spc="-1" strike="noStrike">
                <a:latin typeface="Arial"/>
              </a:rPr>
              <a:t>y 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y </a:t>
            </a:r>
            <a:r>
              <a:rPr b="0" lang="en-US" sz="2000" spc="-1" strike="noStrike">
                <a:latin typeface="Arial"/>
              </a:rPr>
              <a:t>w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ll</a:t>
            </a:r>
            <a:r>
              <a:rPr b="0" lang="en-US" sz="2000" spc="-1" strike="noStrike">
                <a:latin typeface="Arial"/>
              </a:rPr>
              <a:t>-</a:t>
            </a:r>
            <a:r>
              <a:rPr b="0" lang="en-US" sz="2000" spc="-1" strike="noStrike">
                <a:latin typeface="Arial"/>
              </a:rPr>
              <a:t>k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w</a:t>
            </a:r>
            <a:r>
              <a:rPr b="0" lang="en-US" sz="2000" spc="-1" strike="noStrike">
                <a:latin typeface="Arial"/>
              </a:rPr>
              <a:t>n </a:t>
            </a:r>
            <a:r>
              <a:rPr b="0" lang="en-US" sz="2000" spc="-1" strike="noStrike">
                <a:latin typeface="Arial"/>
              </a:rPr>
              <a:t>b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k 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, 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u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h 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K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t </a:t>
            </a:r>
            <a:r>
              <a:rPr b="0" lang="en-US" sz="2000" spc="-1" strike="noStrike">
                <a:latin typeface="Arial"/>
              </a:rPr>
              <a:t>B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k </a:t>
            </a:r>
            <a:r>
              <a:rPr b="0" lang="en-US" sz="2000" spc="-1" strike="noStrike">
                <a:latin typeface="Arial"/>
              </a:rPr>
              <a:t>(</a:t>
            </a:r>
            <a:r>
              <a:rPr b="0" lang="en-US" sz="2000" spc="-1" strike="noStrike">
                <a:latin typeface="Arial"/>
              </a:rPr>
              <a:t>2</a:t>
            </a:r>
            <a:r>
              <a:rPr b="0" lang="en-US" sz="2000" spc="-1" strike="noStrike">
                <a:latin typeface="Arial"/>
              </a:rPr>
              <a:t>0</a:t>
            </a:r>
            <a:r>
              <a:rPr b="0" lang="en-US" sz="2000" spc="-1" strike="noStrike">
                <a:latin typeface="Arial"/>
              </a:rPr>
              <a:t>0</a:t>
            </a:r>
            <a:r>
              <a:rPr b="0" lang="en-US" sz="2000" spc="-1" strike="noStrike">
                <a:latin typeface="Arial"/>
              </a:rPr>
              <a:t>2</a:t>
            </a:r>
            <a:r>
              <a:rPr b="0" lang="en-US" sz="2000" spc="-1" strike="noStrike">
                <a:latin typeface="Arial"/>
              </a:rPr>
              <a:t>), 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b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rt 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rt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n </a:t>
            </a:r>
            <a:r>
              <a:rPr b="0" lang="en-US" sz="2000" spc="-1" strike="noStrike">
                <a:latin typeface="Arial"/>
              </a:rPr>
              <a:t>(</a:t>
            </a:r>
            <a:r>
              <a:rPr b="0" lang="en-US" sz="2000" spc="-1" strike="noStrike">
                <a:latin typeface="Arial"/>
              </a:rPr>
              <a:t>2</a:t>
            </a:r>
            <a:r>
              <a:rPr b="0" lang="en-US" sz="2000" spc="-1" strike="noStrike">
                <a:latin typeface="Arial"/>
              </a:rPr>
              <a:t>0</a:t>
            </a:r>
            <a:r>
              <a:rPr b="0" lang="en-US" sz="2000" spc="-1" strike="noStrike">
                <a:latin typeface="Arial"/>
              </a:rPr>
              <a:t>0</a:t>
            </a:r>
            <a:r>
              <a:rPr b="0" lang="en-US" sz="2000" spc="-1" strike="noStrike">
                <a:latin typeface="Arial"/>
              </a:rPr>
              <a:t>2</a:t>
            </a:r>
            <a:r>
              <a:rPr b="0" lang="en-US" sz="2000" spc="-1" strike="noStrike">
                <a:latin typeface="Arial"/>
              </a:rPr>
              <a:t>), 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t </a:t>
            </a:r>
            <a:r>
              <a:rPr b="0" lang="en-US" sz="2000" spc="-1" strike="noStrike">
                <a:latin typeface="Arial"/>
              </a:rPr>
              <a:t>P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y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(</a:t>
            </a:r>
            <a:r>
              <a:rPr b="0" lang="en-US" sz="2000" spc="-1" strike="noStrike">
                <a:latin typeface="Arial"/>
              </a:rPr>
              <a:t>2</a:t>
            </a:r>
            <a:r>
              <a:rPr b="0" lang="en-US" sz="2000" spc="-1" strike="noStrike">
                <a:latin typeface="Arial"/>
              </a:rPr>
              <a:t>0</a:t>
            </a:r>
            <a:r>
              <a:rPr b="0" lang="en-US" sz="2000" spc="-1" strike="noStrike">
                <a:latin typeface="Arial"/>
              </a:rPr>
              <a:t>0</a:t>
            </a:r>
            <a:r>
              <a:rPr b="0" lang="en-US" sz="2000" spc="-1" strike="noStrike">
                <a:latin typeface="Arial"/>
              </a:rPr>
              <a:t>9</a:t>
            </a:r>
            <a:r>
              <a:rPr b="0" lang="en-US" sz="2000" spc="-1" strike="noStrike">
                <a:latin typeface="Arial"/>
              </a:rPr>
              <a:t>), 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d 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v</a:t>
            </a:r>
            <a:r>
              <a:rPr b="0" lang="en-US" sz="2000" spc="-1" strike="noStrike">
                <a:latin typeface="Arial"/>
              </a:rPr>
              <a:t>e 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l</a:t>
            </a:r>
            <a:r>
              <a:rPr b="0" lang="en-US" sz="2000" spc="-1" strike="noStrike">
                <a:latin typeface="Arial"/>
              </a:rPr>
              <a:t>s </a:t>
            </a:r>
            <a:r>
              <a:rPr b="0" lang="en-US" sz="2000" spc="-1" strike="noStrike">
                <a:latin typeface="Arial"/>
              </a:rPr>
              <a:t>(</a:t>
            </a:r>
            <a:r>
              <a:rPr b="0" lang="en-US" sz="2000" spc="-1" strike="noStrike">
                <a:latin typeface="Arial"/>
              </a:rPr>
              <a:t>2</a:t>
            </a:r>
            <a:r>
              <a:rPr b="0" lang="en-US" sz="2000" spc="-1" strike="noStrike">
                <a:latin typeface="Arial"/>
              </a:rPr>
              <a:t>0</a:t>
            </a:r>
            <a:r>
              <a:rPr b="0" lang="en-US" sz="2000" spc="-1" strike="noStrike">
                <a:latin typeface="Arial"/>
              </a:rPr>
              <a:t>0</a:t>
            </a:r>
            <a:r>
              <a:rPr b="0" lang="en-US" sz="2000" spc="-1" strike="noStrike">
                <a:latin typeface="Arial"/>
              </a:rPr>
              <a:t>3</a:t>
            </a:r>
            <a:r>
              <a:rPr b="0" lang="en-US" sz="2000" spc="-1" strike="noStrike">
                <a:latin typeface="Arial"/>
              </a:rPr>
              <a:t>).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78BEEEF-AB26-4102-B44D-D239F5FE5598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ABAD6F3-E533-4E29-B1EB-896DAEE29726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0332929-5CA7-43BE-8567-EACF131AE925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1143000" y="706320"/>
            <a:ext cx="457056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Evidences on the Influence of TDD on Software Quality</a:t>
            </a:r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9328E97-5BBC-425B-8153-FC719A136FC2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1143000" y="706320"/>
            <a:ext cx="457056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Evidences on the Influence of TDD on Software Quality</a:t>
            </a:r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F088638-AB38-4953-8F00-6087350C91FE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36" name="CustomShape 4"/>
          <p:cNvSpPr/>
          <p:nvPr/>
        </p:nvSpPr>
        <p:spPr>
          <a:xfrm>
            <a:off x="1143000" y="706320"/>
            <a:ext cx="457056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Evidences on the Influence of TDD on Software Quality</a:t>
            </a:r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139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096066A-459D-4B39-AF50-FA14F8298B3F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>
            <a:off x="1143000" y="706320"/>
            <a:ext cx="457056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Evidences on the Influence of TDD on Software Quality</a:t>
            </a:r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178727C-A599-45A8-80FC-BDBE59FF9087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44" name="CustomShape 4"/>
          <p:cNvSpPr/>
          <p:nvPr/>
        </p:nvSpPr>
        <p:spPr>
          <a:xfrm>
            <a:off x="1143000" y="706320"/>
            <a:ext cx="457056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Evidences on the Influence of TDD on Software Quality</a:t>
            </a:r>
            <a:endParaRPr b="0" lang="en-US" sz="18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hyperlink" Target="http://pitest.org/quickstart/maven/" TargetMode="Externa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://misko.hevery.com/code-reviewers-guide/" TargetMode="External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docs.sonarqube.org/display/PLUG/SonarJava" TargetMode="Externa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hyperlink" Target="https://www.eclemma.org/jacoco/trunk/doc/check-mojo.html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2049480" y="423720"/>
            <a:ext cx="66992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Test Driven Development: what it is, and what it is not.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5" name="Picture 5" descr=""/>
          <p:cNvPicPr/>
          <p:nvPr/>
        </p:nvPicPr>
        <p:blipFill>
          <a:blip r:embed="rId1"/>
          <a:stretch/>
        </p:blipFill>
        <p:spPr>
          <a:xfrm>
            <a:off x="0" y="1353960"/>
            <a:ext cx="9142560" cy="428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640080" y="365760"/>
            <a:ext cx="29667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Mutation </a:t>
            </a:r>
            <a:r>
              <a:rPr b="0" lang="en-US" sz="1800" spc="-1" strike="noStrike">
                <a:latin typeface="Arial"/>
              </a:rPr>
              <a:t>using </a:t>
            </a:r>
            <a:r>
              <a:rPr b="0" lang="en-US" sz="1800" spc="-1" strike="noStrike">
                <a:latin typeface="Arial"/>
              </a:rPr>
              <a:t>Apache PIT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6583680" y="599040"/>
            <a:ext cx="2377440" cy="1686960"/>
          </a:xfrm>
          <a:prstGeom prst="rect">
            <a:avLst/>
          </a:prstGeom>
          <a:ln>
            <a:noFill/>
          </a:ln>
        </p:spPr>
      </p:pic>
      <p:sp>
        <p:nvSpPr>
          <p:cNvPr id="111" name="TextShape 2"/>
          <p:cNvSpPr txBox="1"/>
          <p:nvPr/>
        </p:nvSpPr>
        <p:spPr>
          <a:xfrm>
            <a:off x="3606840" y="443520"/>
            <a:ext cx="204300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000" spc="-1" strike="noStrike">
                <a:latin typeface="Arial"/>
                <a:hlinkClick r:id="rId2"/>
              </a:rPr>
              <a:t>http://pitest.org/quickstart/maven/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2" name="TextShape 3"/>
          <p:cNvSpPr txBox="1"/>
          <p:nvPr/>
        </p:nvSpPr>
        <p:spPr>
          <a:xfrm>
            <a:off x="612000" y="1043640"/>
            <a:ext cx="6520320" cy="327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200" spc="-1" strike="noStrike">
                <a:latin typeface="Arial"/>
              </a:rPr>
              <a:t>mvn test </a:t>
            </a:r>
            <a:r>
              <a:rPr b="0" lang="en-US" sz="1200" spc="-1" strike="noStrike">
                <a:latin typeface="Arial"/>
              </a:rPr>
              <a:t>org.pitest:pitest-</a:t>
            </a:r>
            <a:r>
              <a:rPr b="0" lang="en-US" sz="1200" spc="-1" strike="noStrike">
                <a:latin typeface="Arial"/>
              </a:rPr>
              <a:t>maven:mutationC</a:t>
            </a:r>
            <a:r>
              <a:rPr b="0" lang="en-US" sz="1200" spc="-1" strike="noStrike">
                <a:latin typeface="Arial"/>
              </a:rPr>
              <a:t>overage -</a:t>
            </a:r>
            <a:r>
              <a:rPr b="0" lang="en-US" sz="1200" spc="-1" strike="noStrike">
                <a:latin typeface="Arial"/>
              </a:rPr>
              <a:t>DtimeoutConstant</a:t>
            </a:r>
            <a:r>
              <a:rPr b="0" lang="en-US" sz="1200" spc="-1" strike="noStrike">
                <a:latin typeface="Arial"/>
              </a:rPr>
              <a:t>=8000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3"/>
          <a:stretch/>
        </p:blipFill>
        <p:spPr>
          <a:xfrm>
            <a:off x="640080" y="1371600"/>
            <a:ext cx="5577840" cy="448056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4"/>
          <a:stretch/>
        </p:blipFill>
        <p:spPr>
          <a:xfrm>
            <a:off x="6547680" y="4663440"/>
            <a:ext cx="2596320" cy="155772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5"/>
          <a:stretch/>
        </p:blipFill>
        <p:spPr>
          <a:xfrm>
            <a:off x="6583680" y="2669400"/>
            <a:ext cx="1950480" cy="171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1" descr=""/>
          <p:cNvPicPr/>
          <p:nvPr/>
        </p:nvPicPr>
        <p:blipFill>
          <a:blip r:embed="rId1"/>
          <a:stretch/>
        </p:blipFill>
        <p:spPr>
          <a:xfrm>
            <a:off x="343080" y="270000"/>
            <a:ext cx="4203720" cy="3783240"/>
          </a:xfrm>
          <a:prstGeom prst="rect">
            <a:avLst/>
          </a:prstGeom>
          <a:ln>
            <a:noFill/>
          </a:ln>
        </p:spPr>
      </p:pic>
      <p:pic>
        <p:nvPicPr>
          <p:cNvPr id="47" name="Picture 2" descr=""/>
          <p:cNvPicPr/>
          <p:nvPr/>
        </p:nvPicPr>
        <p:blipFill>
          <a:blip r:embed="rId2"/>
          <a:stretch/>
        </p:blipFill>
        <p:spPr>
          <a:xfrm>
            <a:off x="4638600" y="270000"/>
            <a:ext cx="4481640" cy="5599440"/>
          </a:xfrm>
          <a:prstGeom prst="rect">
            <a:avLst/>
          </a:prstGeom>
          <a:ln>
            <a:noFill/>
          </a:ln>
        </p:spPr>
      </p:pic>
      <p:pic>
        <p:nvPicPr>
          <p:cNvPr id="48" name="Picture 3" descr=""/>
          <p:cNvPicPr/>
          <p:nvPr/>
        </p:nvPicPr>
        <p:blipFill>
          <a:blip r:embed="rId3"/>
          <a:stretch/>
        </p:blipFill>
        <p:spPr>
          <a:xfrm>
            <a:off x="25560" y="4194000"/>
            <a:ext cx="4611960" cy="259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 descr=""/>
          <p:cNvPicPr/>
          <p:nvPr/>
        </p:nvPicPr>
        <p:blipFill>
          <a:blip r:embed="rId1"/>
          <a:stretch/>
        </p:blipFill>
        <p:spPr>
          <a:xfrm>
            <a:off x="217440" y="2335320"/>
            <a:ext cx="8842680" cy="4416480"/>
          </a:xfrm>
          <a:prstGeom prst="rect">
            <a:avLst/>
          </a:prstGeom>
          <a:ln>
            <a:noFill/>
          </a:ln>
        </p:spPr>
      </p:pic>
      <p:pic>
        <p:nvPicPr>
          <p:cNvPr id="50" name="Picture 3" descr=""/>
          <p:cNvPicPr/>
          <p:nvPr/>
        </p:nvPicPr>
        <p:blipFill>
          <a:blip r:embed="rId2"/>
          <a:stretch/>
        </p:blipFill>
        <p:spPr>
          <a:xfrm>
            <a:off x="1641600" y="0"/>
            <a:ext cx="7135920" cy="259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500400" y="242640"/>
            <a:ext cx="8173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Evidences on the Influence of TDD on Software Quality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2" name="Picture 2" descr=""/>
          <p:cNvPicPr/>
          <p:nvPr/>
        </p:nvPicPr>
        <p:blipFill>
          <a:blip r:embed="rId1"/>
          <a:stretch/>
        </p:blipFill>
        <p:spPr>
          <a:xfrm>
            <a:off x="651600" y="796680"/>
            <a:ext cx="6786360" cy="4630680"/>
          </a:xfrm>
          <a:prstGeom prst="rect">
            <a:avLst/>
          </a:prstGeom>
          <a:ln>
            <a:noFill/>
          </a:ln>
        </p:spPr>
      </p:pic>
      <p:pic>
        <p:nvPicPr>
          <p:cNvPr id="53" name="Picture 3" descr=""/>
          <p:cNvPicPr/>
          <p:nvPr/>
        </p:nvPicPr>
        <p:blipFill>
          <a:blip r:embed="rId2"/>
          <a:stretch/>
        </p:blipFill>
        <p:spPr>
          <a:xfrm>
            <a:off x="651600" y="5567400"/>
            <a:ext cx="3825720" cy="128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4489920" y="1410120"/>
            <a:ext cx="342612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Writing testable code? How to?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5" name="Picture 4" descr=""/>
          <p:cNvPicPr/>
          <p:nvPr/>
        </p:nvPicPr>
        <p:blipFill>
          <a:blip r:embed="rId1"/>
          <a:stretch/>
        </p:blipFill>
        <p:spPr>
          <a:xfrm>
            <a:off x="4489920" y="2407320"/>
            <a:ext cx="4279320" cy="1448640"/>
          </a:xfrm>
          <a:prstGeom prst="rect">
            <a:avLst/>
          </a:prstGeom>
          <a:ln>
            <a:noFill/>
          </a:ln>
        </p:spPr>
      </p:pic>
      <p:sp>
        <p:nvSpPr>
          <p:cNvPr id="56" name="CustomShape 2"/>
          <p:cNvSpPr/>
          <p:nvPr/>
        </p:nvSpPr>
        <p:spPr>
          <a:xfrm>
            <a:off x="4119120" y="4221720"/>
            <a:ext cx="4925880" cy="2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 u="sng">
                <a:solidFill>
                  <a:srgbClr val="0000ff"/>
                </a:solidFill>
                <a:uFillTx/>
                <a:latin typeface="Calibri"/>
                <a:ea typeface="ＭＳ Ｐゴシック"/>
                <a:hlinkClick r:id="rId2"/>
              </a:rPr>
              <a:t>http://misko.hevery.com/code-reviewers-guide/</a:t>
            </a: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- @Google Inc.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57" name="Picture 8" descr=""/>
          <p:cNvPicPr/>
          <p:nvPr/>
        </p:nvPicPr>
        <p:blipFill>
          <a:blip r:embed="rId3"/>
          <a:stretch/>
        </p:blipFill>
        <p:spPr>
          <a:xfrm>
            <a:off x="165960" y="0"/>
            <a:ext cx="3877560" cy="685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143280" y="92520"/>
            <a:ext cx="98226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THE TEST AUTOMATION PYRAMID  - The Clean Coder by Uncle Bob – Robert C Martin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" name="Picture 5" descr=""/>
          <p:cNvPicPr/>
          <p:nvPr/>
        </p:nvPicPr>
        <p:blipFill>
          <a:blip r:embed="rId1"/>
          <a:stretch/>
        </p:blipFill>
        <p:spPr>
          <a:xfrm>
            <a:off x="2590200" y="476640"/>
            <a:ext cx="3456000" cy="2911680"/>
          </a:xfrm>
          <a:prstGeom prst="rect">
            <a:avLst/>
          </a:prstGeom>
          <a:ln>
            <a:noFill/>
          </a:ln>
        </p:spPr>
      </p:pic>
      <p:graphicFrame>
        <p:nvGraphicFramePr>
          <p:cNvPr id="60" name="Table 2"/>
          <p:cNvGraphicFramePr/>
          <p:nvPr/>
        </p:nvGraphicFramePr>
        <p:xfrm>
          <a:off x="619920" y="3184920"/>
          <a:ext cx="7030080" cy="3433320"/>
        </p:xfrm>
        <a:graphic>
          <a:graphicData uri="http://schemas.openxmlformats.org/drawingml/2006/table">
            <a:tbl>
              <a:tblPr/>
              <a:tblGrid>
                <a:gridCol w="1405800"/>
                <a:gridCol w="1405800"/>
                <a:gridCol w="1405800"/>
                <a:gridCol w="1405800"/>
                <a:gridCol w="1407240"/>
              </a:tblGrid>
              <a:tr h="270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Type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Who?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CI(yes/no)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Description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Coverage(%)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4521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Unit Tests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Programmer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Low level specification 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~ 80%-90%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6328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Component Tests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QA/Business/ Dev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Acceptance tests (individual component)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~ 50%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994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Integration Test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System architects / Lead Developers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They are plumbing tests(they do not test business rules) 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~ 20%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6328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System Tests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System architects/ Lead Developers 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Automated E2E tests 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~ 10%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450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Manual Test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Dev/QA/BA/Project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~ 5 %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1"/>
          <p:cNvGrpSpPr/>
          <p:nvPr/>
        </p:nvGrpSpPr>
        <p:grpSpPr>
          <a:xfrm>
            <a:off x="2025720" y="896040"/>
            <a:ext cx="4434840" cy="3204360"/>
            <a:chOff x="2025720" y="896040"/>
            <a:chExt cx="4434840" cy="3204360"/>
          </a:xfrm>
        </p:grpSpPr>
        <p:sp>
          <p:nvSpPr>
            <p:cNvPr id="62" name="CustomShape 2"/>
            <p:cNvSpPr/>
            <p:nvPr/>
          </p:nvSpPr>
          <p:spPr>
            <a:xfrm>
              <a:off x="3504600" y="896040"/>
              <a:ext cx="1477440" cy="1067400"/>
            </a:xfrm>
            <a:prstGeom prst="trapezoid">
              <a:avLst>
                <a:gd name="adj" fmla="val 69193"/>
              </a:avLst>
            </a:prstGeom>
            <a:gradFill rotWithShape="0">
              <a:gsLst>
                <a:gs pos="0">
                  <a:schemeClr val="lt1">
                    <a:hueOff val="0"/>
                    <a:satOff val="0"/>
                    <a:lumOff val="0"/>
                    <a:alphaOff val="0"/>
                    <a:tint val="50000"/>
                    <a:satMod val="300000"/>
                  </a:schemeClr>
                </a:gs>
                <a:gs pos="35000">
                  <a:schemeClr val="lt1">
                    <a:hueOff val="0"/>
                    <a:satOff val="0"/>
                    <a:lumOff val="0"/>
                    <a:alphaOff val="0"/>
                    <a:tint val="37000"/>
                    <a:satMod val="300000"/>
                  </a:schemeClr>
                </a:gs>
                <a:gs pos="100000">
                  <a:schemeClr val="lt1">
                    <a:hueOff val="0"/>
                    <a:satOff val="0"/>
                    <a:lumOff val="0"/>
                    <a:alphaOff val="0"/>
                    <a:tint val="15000"/>
                    <a:satMod val="350000"/>
                  </a:schemeClr>
                </a:gs>
              </a:gsLst>
              <a:lin ang="16200000"/>
            </a:gradFill>
            <a:ln w="10080">
              <a:solidFill>
                <a:srgbClr val="3465a4"/>
              </a:solidFill>
              <a:round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dir="t" rig="flat"/>
            </a:scene3d>
            <a:sp3d prstMaterial="dkEdge">
              <a:bevelT w="8200" h="38100"/>
            </a:sp3d>
          </p:spPr>
          <p:style>
            <a:lnRef idx="0"/>
            <a:fillRef idx="0"/>
            <a:effectRef idx="1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90000"/>
                </a:lnSpc>
                <a:spcAft>
                  <a:spcPts val="1120"/>
                </a:spcAft>
              </a:pPr>
              <a:r>
                <a:rPr b="0" lang="en-US" sz="1600" spc="-1" strike="noStrike">
                  <a:solidFill>
                    <a:srgbClr val="1f497d"/>
                  </a:solidFill>
                  <a:latin typeface="Calibri"/>
                  <a:ea typeface="ＭＳ Ｐゴシック"/>
                </a:rPr>
                <a:t>E2E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63" name="CustomShape 3"/>
            <p:cNvSpPr/>
            <p:nvPr/>
          </p:nvSpPr>
          <p:spPr>
            <a:xfrm>
              <a:off x="2765160" y="1964520"/>
              <a:ext cx="2955960" cy="1067400"/>
            </a:xfrm>
            <a:prstGeom prst="trapezoid">
              <a:avLst>
                <a:gd name="adj" fmla="val 69193"/>
              </a:avLst>
            </a:prstGeom>
            <a:gradFill rotWithShape="0">
              <a:gsLst>
                <a:gs pos="0">
                  <a:schemeClr val="lt1">
                    <a:hueOff val="0"/>
                    <a:satOff val="0"/>
                    <a:lumOff val="0"/>
                    <a:alphaOff val="0"/>
                    <a:tint val="50000"/>
                    <a:satMod val="300000"/>
                  </a:schemeClr>
                </a:gs>
                <a:gs pos="35000">
                  <a:schemeClr val="lt1">
                    <a:hueOff val="0"/>
                    <a:satOff val="0"/>
                    <a:lumOff val="0"/>
                    <a:alphaOff val="0"/>
                    <a:tint val="37000"/>
                    <a:satMod val="300000"/>
                  </a:schemeClr>
                </a:gs>
                <a:gs pos="100000">
                  <a:schemeClr val="lt1">
                    <a:hueOff val="0"/>
                    <a:satOff val="0"/>
                    <a:lumOff val="0"/>
                    <a:alphaOff val="0"/>
                    <a:tint val="15000"/>
                    <a:satMod val="350000"/>
                  </a:schemeClr>
                </a:gs>
              </a:gsLst>
              <a:lin ang="16200000"/>
            </a:gradFill>
            <a:ln w="10080">
              <a:solidFill>
                <a:srgbClr val="3465a4"/>
              </a:solidFill>
              <a:round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dir="t" rig="flat"/>
            </a:scene3d>
            <a:sp3d prstMaterial="dkEdge">
              <a:bevelT w="8200" h="38100"/>
            </a:sp3d>
          </p:spPr>
          <p:style>
            <a:lnRef idx="0"/>
            <a:fillRef idx="0"/>
            <a:effectRef idx="1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90000"/>
                </a:lnSpc>
                <a:spcAft>
                  <a:spcPts val="1120"/>
                </a:spcAft>
              </a:pPr>
              <a:r>
                <a:rPr b="0" lang="en-US" sz="1800" spc="-1" strike="noStrike">
                  <a:solidFill>
                    <a:srgbClr val="1f497d"/>
                  </a:solidFill>
                  <a:latin typeface="Calibri"/>
                  <a:ea typeface="ＭＳ Ｐゴシック"/>
                </a:rPr>
                <a:t>Integration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64" name="CustomShape 4"/>
            <p:cNvSpPr/>
            <p:nvPr/>
          </p:nvSpPr>
          <p:spPr>
            <a:xfrm>
              <a:off x="2025720" y="3033000"/>
              <a:ext cx="4434840" cy="1067400"/>
            </a:xfrm>
            <a:prstGeom prst="trapezoid">
              <a:avLst>
                <a:gd name="adj" fmla="val 69193"/>
              </a:avLst>
            </a:prstGeom>
            <a:gradFill rotWithShape="0">
              <a:gsLst>
                <a:gs pos="0">
                  <a:schemeClr val="lt1">
                    <a:hueOff val="0"/>
                    <a:satOff val="0"/>
                    <a:lumOff val="0"/>
                    <a:alphaOff val="0"/>
                    <a:tint val="50000"/>
                    <a:satMod val="300000"/>
                  </a:schemeClr>
                </a:gs>
                <a:gs pos="35000">
                  <a:schemeClr val="lt1">
                    <a:hueOff val="0"/>
                    <a:satOff val="0"/>
                    <a:lumOff val="0"/>
                    <a:alphaOff val="0"/>
                    <a:tint val="37000"/>
                    <a:satMod val="300000"/>
                  </a:schemeClr>
                </a:gs>
                <a:gs pos="100000">
                  <a:schemeClr val="lt1">
                    <a:hueOff val="0"/>
                    <a:satOff val="0"/>
                    <a:lumOff val="0"/>
                    <a:alphaOff val="0"/>
                    <a:tint val="15000"/>
                    <a:satMod val="350000"/>
                  </a:schemeClr>
                </a:gs>
              </a:gsLst>
              <a:lin ang="16200000"/>
            </a:gradFill>
            <a:ln w="10080">
              <a:solidFill>
                <a:srgbClr val="3465a4"/>
              </a:solidFill>
              <a:round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dir="t" rig="flat"/>
            </a:scene3d>
            <a:sp3d prstMaterial="dkEdge">
              <a:bevelT w="8200" h="38100"/>
            </a:sp3d>
          </p:spPr>
          <p:style>
            <a:lnRef idx="0"/>
            <a:fillRef idx="0"/>
            <a:effectRef idx="1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90000"/>
                </a:lnSpc>
                <a:spcAft>
                  <a:spcPts val="1120"/>
                </a:spcAft>
              </a:pPr>
              <a:r>
                <a:rPr b="0" lang="en-US" sz="2400" spc="-1" strike="noStrike">
                  <a:solidFill>
                    <a:srgbClr val="1f497d"/>
                  </a:solidFill>
                  <a:latin typeface="Calibri"/>
                  <a:ea typeface="ＭＳ Ｐゴシック"/>
                </a:rPr>
                <a:t>Unit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65" name="Group 5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66" name="CustomShape 6"/>
          <p:cNvSpPr/>
          <p:nvPr/>
        </p:nvSpPr>
        <p:spPr>
          <a:xfrm>
            <a:off x="412200" y="216000"/>
            <a:ext cx="5942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Implementing using Toolchain(Maven, Gradle, etc)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" name="CustomShape 7"/>
          <p:cNvSpPr/>
          <p:nvPr/>
        </p:nvSpPr>
        <p:spPr>
          <a:xfrm>
            <a:off x="1595880" y="896040"/>
            <a:ext cx="149760" cy="3204360"/>
          </a:xfrm>
          <a:prstGeom prst="upDown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" name="CustomShape 8"/>
          <p:cNvSpPr/>
          <p:nvPr/>
        </p:nvSpPr>
        <p:spPr>
          <a:xfrm>
            <a:off x="930600" y="1025280"/>
            <a:ext cx="6894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slow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9" name="CustomShape 9"/>
          <p:cNvSpPr/>
          <p:nvPr/>
        </p:nvSpPr>
        <p:spPr>
          <a:xfrm>
            <a:off x="1004400" y="3732120"/>
            <a:ext cx="6087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fast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0" name="CustomShape 10"/>
          <p:cNvSpPr/>
          <p:nvPr/>
        </p:nvSpPr>
        <p:spPr>
          <a:xfrm>
            <a:off x="7997040" y="896040"/>
            <a:ext cx="149760" cy="3204360"/>
          </a:xfrm>
          <a:prstGeom prst="upDown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" name="CustomShape 11"/>
          <p:cNvSpPr/>
          <p:nvPr/>
        </p:nvSpPr>
        <p:spPr>
          <a:xfrm>
            <a:off x="7422120" y="1025280"/>
            <a:ext cx="613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$$$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" name="CustomShape 12"/>
          <p:cNvSpPr/>
          <p:nvPr/>
        </p:nvSpPr>
        <p:spPr>
          <a:xfrm>
            <a:off x="7449840" y="3732120"/>
            <a:ext cx="323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$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" name="CustomShape 13"/>
          <p:cNvSpPr/>
          <p:nvPr/>
        </p:nvSpPr>
        <p:spPr>
          <a:xfrm rot="16200000">
            <a:off x="7482600" y="2457000"/>
            <a:ext cx="6534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cost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" name="CustomShape 14"/>
          <p:cNvSpPr/>
          <p:nvPr/>
        </p:nvSpPr>
        <p:spPr>
          <a:xfrm rot="16200000">
            <a:off x="790560" y="2557440"/>
            <a:ext cx="12934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execution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CustomShape 15"/>
          <p:cNvSpPr/>
          <p:nvPr/>
        </p:nvSpPr>
        <p:spPr>
          <a:xfrm>
            <a:off x="2737080" y="3732120"/>
            <a:ext cx="153072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Surefire – should run first 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76" name="CustomShape 16"/>
          <p:cNvSpPr/>
          <p:nvPr/>
        </p:nvSpPr>
        <p:spPr>
          <a:xfrm>
            <a:off x="2872080" y="2786040"/>
            <a:ext cx="162972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7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Failsafe</a:t>
            </a: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– should run second 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77" name="CustomShape 17"/>
          <p:cNvSpPr/>
          <p:nvPr/>
        </p:nvSpPr>
        <p:spPr>
          <a:xfrm>
            <a:off x="3660480" y="1712160"/>
            <a:ext cx="1198440" cy="17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54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Fitness/cucumber/standalone</a:t>
            </a:r>
            <a:endParaRPr b="0" lang="en-US" sz="540" spc="-1" strike="noStrike">
              <a:latin typeface="Arial"/>
            </a:endParaRPr>
          </a:p>
        </p:txBody>
      </p:sp>
      <p:sp>
        <p:nvSpPr>
          <p:cNvPr id="78" name="CustomShape 18"/>
          <p:cNvSpPr/>
          <p:nvPr/>
        </p:nvSpPr>
        <p:spPr>
          <a:xfrm>
            <a:off x="3567240" y="2079360"/>
            <a:ext cx="821880" cy="1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7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Cucumber-jvm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79" name="CustomShape 19"/>
          <p:cNvSpPr/>
          <p:nvPr/>
        </p:nvSpPr>
        <p:spPr>
          <a:xfrm>
            <a:off x="5744880" y="1989000"/>
            <a:ext cx="728280" cy="20188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0" name="CustomShape 20"/>
          <p:cNvSpPr/>
          <p:nvPr/>
        </p:nvSpPr>
        <p:spPr>
          <a:xfrm>
            <a:off x="6568560" y="2910960"/>
            <a:ext cx="14274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Part of the CI</a:t>
            </a:r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81" name="Table 21"/>
          <p:cNvGraphicFramePr/>
          <p:nvPr/>
        </p:nvGraphicFramePr>
        <p:xfrm>
          <a:off x="1621080" y="4393440"/>
          <a:ext cx="5530320" cy="2190600"/>
        </p:xfrm>
        <a:graphic>
          <a:graphicData uri="http://schemas.openxmlformats.org/drawingml/2006/table">
            <a:tbl>
              <a:tblPr/>
              <a:tblGrid>
                <a:gridCol w="1434960"/>
                <a:gridCol w="3472200"/>
                <a:gridCol w="623520"/>
              </a:tblGrid>
              <a:tr h="4554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Maven Plugin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Default naming convention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Style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639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Surefire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"**/Test*.java, "**/*Test.java”"**/*Tests.java, "**/*TestCase.java”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TDD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  <a:tr h="456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Failsafe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“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IT*.java”, “*IT.java”, “ITCase.java”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TDD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639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Cucumber-jvm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*.feature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BDD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e7"/>
                    </a:solidFill>
                  </a:tcPr>
                </a:tc>
              </a:tr>
            </a:tbl>
          </a:graphicData>
        </a:graphic>
      </p:graphicFrame>
      <p:sp>
        <p:nvSpPr>
          <p:cNvPr id="82" name="CustomShape 22"/>
          <p:cNvSpPr/>
          <p:nvPr/>
        </p:nvSpPr>
        <p:spPr>
          <a:xfrm>
            <a:off x="4662360" y="3732120"/>
            <a:ext cx="1254960" cy="22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Arrange-Act-Assert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3" name="CustomShape 23"/>
          <p:cNvSpPr/>
          <p:nvPr/>
        </p:nvSpPr>
        <p:spPr>
          <a:xfrm>
            <a:off x="4497480" y="2786040"/>
            <a:ext cx="107964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Given-When-Then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84" name="CustomShape 24"/>
          <p:cNvSpPr/>
          <p:nvPr/>
        </p:nvSpPr>
        <p:spPr>
          <a:xfrm>
            <a:off x="4923360" y="3462840"/>
            <a:ext cx="988200" cy="22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Small Isolated</a:t>
            </a:r>
            <a:endParaRPr b="0" lang="en-US" sz="9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48640" y="202320"/>
            <a:ext cx="64062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Using SonarJava to capture Coverage for java based </a:t>
            </a:r>
            <a:r>
              <a:rPr b="0" lang="en-US" sz="1800" spc="-1" strike="noStrike">
                <a:latin typeface="Arial"/>
              </a:rPr>
              <a:t>projects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2651760" y="4019040"/>
            <a:ext cx="1371600" cy="461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Arial"/>
              </a:rPr>
              <a:t>Surefire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731520" y="4019040"/>
            <a:ext cx="1371600" cy="461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Arial"/>
              </a:rPr>
              <a:t>Failsafe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" name="CustomShape 4"/>
          <p:cNvSpPr/>
          <p:nvPr/>
        </p:nvSpPr>
        <p:spPr>
          <a:xfrm>
            <a:off x="1645920" y="3188520"/>
            <a:ext cx="1371600" cy="461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Arial"/>
              </a:rPr>
              <a:t>Jacoco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CustomShape 5"/>
          <p:cNvSpPr/>
          <p:nvPr/>
        </p:nvSpPr>
        <p:spPr>
          <a:xfrm>
            <a:off x="1645920" y="2377440"/>
            <a:ext cx="1371600" cy="461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Arial"/>
              </a:rPr>
              <a:t>SonarQube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" name="CustomShape 6"/>
          <p:cNvSpPr/>
          <p:nvPr/>
        </p:nvSpPr>
        <p:spPr>
          <a:xfrm>
            <a:off x="1737360" y="3742200"/>
            <a:ext cx="182880" cy="184680"/>
          </a:xfrm>
          <a:custGeom>
            <a:avLst/>
            <a:gdLst/>
            <a:ahLst/>
            <a:rect l="0" t="0" r="r" b="b"/>
            <a:pathLst>
              <a:path w="510" h="515">
                <a:moveTo>
                  <a:pt x="127" y="514"/>
                </a:moveTo>
                <a:lnTo>
                  <a:pt x="127" y="128"/>
                </a:lnTo>
                <a:lnTo>
                  <a:pt x="0" y="128"/>
                </a:lnTo>
                <a:lnTo>
                  <a:pt x="254" y="0"/>
                </a:lnTo>
                <a:lnTo>
                  <a:pt x="509" y="128"/>
                </a:lnTo>
                <a:lnTo>
                  <a:pt x="381" y="128"/>
                </a:lnTo>
                <a:lnTo>
                  <a:pt x="381" y="514"/>
                </a:lnTo>
                <a:lnTo>
                  <a:pt x="127" y="51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7"/>
          <p:cNvSpPr/>
          <p:nvPr/>
        </p:nvSpPr>
        <p:spPr>
          <a:xfrm>
            <a:off x="2743200" y="3742200"/>
            <a:ext cx="182880" cy="184680"/>
          </a:xfrm>
          <a:custGeom>
            <a:avLst/>
            <a:gdLst/>
            <a:ahLst/>
            <a:rect l="0" t="0" r="r" b="b"/>
            <a:pathLst>
              <a:path w="510" h="515">
                <a:moveTo>
                  <a:pt x="127" y="514"/>
                </a:moveTo>
                <a:lnTo>
                  <a:pt x="127" y="128"/>
                </a:lnTo>
                <a:lnTo>
                  <a:pt x="0" y="128"/>
                </a:lnTo>
                <a:lnTo>
                  <a:pt x="254" y="0"/>
                </a:lnTo>
                <a:lnTo>
                  <a:pt x="509" y="128"/>
                </a:lnTo>
                <a:lnTo>
                  <a:pt x="381" y="128"/>
                </a:lnTo>
                <a:lnTo>
                  <a:pt x="381" y="514"/>
                </a:lnTo>
                <a:lnTo>
                  <a:pt x="127" y="51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8"/>
          <p:cNvSpPr/>
          <p:nvPr/>
        </p:nvSpPr>
        <p:spPr>
          <a:xfrm>
            <a:off x="2230560" y="2911680"/>
            <a:ext cx="182880" cy="184320"/>
          </a:xfrm>
          <a:custGeom>
            <a:avLst/>
            <a:gdLst/>
            <a:ahLst/>
            <a:rect l="0" t="0" r="r" b="b"/>
            <a:pathLst>
              <a:path w="510" h="514">
                <a:moveTo>
                  <a:pt x="127" y="513"/>
                </a:moveTo>
                <a:lnTo>
                  <a:pt x="127" y="128"/>
                </a:lnTo>
                <a:lnTo>
                  <a:pt x="0" y="128"/>
                </a:lnTo>
                <a:lnTo>
                  <a:pt x="254" y="0"/>
                </a:lnTo>
                <a:lnTo>
                  <a:pt x="509" y="128"/>
                </a:lnTo>
                <a:lnTo>
                  <a:pt x="381" y="128"/>
                </a:lnTo>
                <a:lnTo>
                  <a:pt x="381" y="513"/>
                </a:lnTo>
                <a:lnTo>
                  <a:pt x="127" y="513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TextShape 9"/>
          <p:cNvSpPr txBox="1"/>
          <p:nvPr/>
        </p:nvSpPr>
        <p:spPr>
          <a:xfrm>
            <a:off x="640080" y="773280"/>
            <a:ext cx="312660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000" spc="-1" strike="noStrike">
                <a:latin typeface="Arial"/>
                <a:hlinkClick r:id="rId1"/>
              </a:rPr>
              <a:t>https://docs.sonarqube.org/display/PLUG/SonarJava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572040" y="1097280"/>
            <a:ext cx="3634200" cy="609840"/>
          </a:xfrm>
          <a:prstGeom prst="rect">
            <a:avLst/>
          </a:prstGeom>
          <a:ln>
            <a:noFill/>
          </a:ln>
        </p:spPr>
      </p:pic>
      <p:sp>
        <p:nvSpPr>
          <p:cNvPr id="95" name="CustomShape 10"/>
          <p:cNvSpPr/>
          <p:nvPr/>
        </p:nvSpPr>
        <p:spPr>
          <a:xfrm>
            <a:off x="1645920" y="3188520"/>
            <a:ext cx="1371600" cy="461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200" spc="-1" strike="noStrike">
                <a:latin typeface="Arial"/>
              </a:rPr>
              <a:t>Jacoco/Cobertura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3"/>
          <a:stretch/>
        </p:blipFill>
        <p:spPr>
          <a:xfrm>
            <a:off x="5576040" y="4389120"/>
            <a:ext cx="2196360" cy="2274120"/>
          </a:xfrm>
          <a:prstGeom prst="rect">
            <a:avLst/>
          </a:prstGeom>
          <a:ln>
            <a:noFill/>
          </a:ln>
        </p:spPr>
      </p:pic>
      <p:sp>
        <p:nvSpPr>
          <p:cNvPr id="97" name="CustomShape 11"/>
          <p:cNvSpPr/>
          <p:nvPr/>
        </p:nvSpPr>
        <p:spPr>
          <a:xfrm>
            <a:off x="2194560" y="2011680"/>
            <a:ext cx="182880" cy="182880"/>
          </a:xfrm>
          <a:custGeom>
            <a:avLst/>
            <a:gdLst/>
            <a:ahLst/>
            <a:rect l="0" t="0" r="r" b="b"/>
            <a:pathLst>
              <a:path w="510" h="510">
                <a:moveTo>
                  <a:pt x="127" y="509"/>
                </a:moveTo>
                <a:lnTo>
                  <a:pt x="127" y="127"/>
                </a:lnTo>
                <a:lnTo>
                  <a:pt x="0" y="127"/>
                </a:lnTo>
                <a:lnTo>
                  <a:pt x="254" y="0"/>
                </a:lnTo>
                <a:lnTo>
                  <a:pt x="509" y="127"/>
                </a:lnTo>
                <a:lnTo>
                  <a:pt x="381" y="127"/>
                </a:lnTo>
                <a:lnTo>
                  <a:pt x="381" y="509"/>
                </a:lnTo>
                <a:lnTo>
                  <a:pt x="127" y="50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98" name="Table 12"/>
          <p:cNvGraphicFramePr/>
          <p:nvPr/>
        </p:nvGraphicFramePr>
        <p:xfrm>
          <a:off x="752400" y="4705200"/>
          <a:ext cx="4077360" cy="964080"/>
        </p:xfrm>
        <a:graphic>
          <a:graphicData uri="http://schemas.openxmlformats.org/drawingml/2006/table">
            <a:tbl>
              <a:tblPr/>
              <a:tblGrid>
                <a:gridCol w="1359360"/>
                <a:gridCol w="1359360"/>
                <a:gridCol w="1359000"/>
              </a:tblGrid>
              <a:tr h="241920">
                <a:tc>
                  <a:txBody>
                    <a:bodyPr lIns="90000" rIns="90000" tIns="46800" bIns="46800"/>
                    <a:p>
                      <a:r>
                        <a:rPr b="0" lang="en-US" sz="1050" spc="-1" strike="noStrike">
                          <a:latin typeface="Arial"/>
                        </a:rPr>
                        <a:t>Maven Plugin</a:t>
                      </a:r>
                      <a:endParaRPr b="0" lang="en-US" sz="105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050" spc="-1" strike="noStrike">
                          <a:latin typeface="Arial"/>
                        </a:rPr>
                        <a:t>Folder</a:t>
                      </a:r>
                      <a:endParaRPr b="0" lang="en-US" sz="105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050" spc="-1" strike="noStrike">
                          <a:latin typeface="Arial"/>
                        </a:rPr>
                        <a:t>Files</a:t>
                      </a:r>
                      <a:endParaRPr b="0" lang="en-US" sz="105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89880">
                <a:tc>
                  <a:txBody>
                    <a:bodyPr lIns="90000" rIns="90000" tIns="46800" bIns="46800"/>
                    <a:p>
                      <a:r>
                        <a:rPr b="0" lang="en-US" sz="1050" spc="-1" strike="noStrike">
                          <a:latin typeface="Arial"/>
                        </a:rPr>
                        <a:t>Sonar</a:t>
                      </a:r>
                      <a:endParaRPr b="0" lang="en-US" sz="105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050" spc="-1" strike="noStrike">
                          <a:latin typeface="Arial"/>
                        </a:rPr>
                        <a:t>sonar</a:t>
                      </a:r>
                      <a:endParaRPr b="0" lang="en-US" sz="105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050" spc="-1" strike="noStrike">
                          <a:latin typeface="Arial"/>
                        </a:rPr>
                        <a:t>jacoco-merged.exec</a:t>
                      </a:r>
                      <a:endParaRPr b="0" lang="en-US" sz="105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89880">
                <a:tc>
                  <a:txBody>
                    <a:bodyPr lIns="90000" rIns="90000" tIns="46800" bIns="46800"/>
                    <a:p>
                      <a:r>
                        <a:rPr b="0" lang="en-US" sz="1050" spc="-1" strike="noStrike">
                          <a:latin typeface="Arial"/>
                        </a:rPr>
                        <a:t>Jacoco</a:t>
                      </a:r>
                      <a:endParaRPr b="0" lang="en-US" sz="105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050" spc="-1" strike="noStrike">
                          <a:latin typeface="Arial"/>
                        </a:rPr>
                        <a:t>Jacoco.exec/jacoco-it.exec</a:t>
                      </a:r>
                      <a:endParaRPr b="0" lang="en-US" sz="105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16000">
                <a:tc>
                  <a:txBody>
                    <a:bodyPr lIns="90000" rIns="90000" tIns="46800" bIns="46800"/>
                    <a:p>
                      <a:r>
                        <a:rPr b="0" lang="en-US" sz="1050" spc="-1" strike="noStrike">
                          <a:latin typeface="Arial"/>
                        </a:rPr>
                        <a:t>Surefire/Failsafe</a:t>
                      </a:r>
                      <a:endParaRPr b="0" lang="en-US" sz="105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en-US" sz="1050" spc="-1" strike="noStrike">
                          <a:latin typeface="Arial"/>
                        </a:rPr>
                        <a:t>surefire-reports,</a:t>
                      </a:r>
                      <a:endParaRPr b="0" lang="en-US" sz="1050" spc="-1" strike="noStrike">
                        <a:latin typeface="Arial"/>
                      </a:endParaRPr>
                    </a:p>
                    <a:p>
                      <a:r>
                        <a:rPr b="0" lang="en-US" sz="1050" spc="-1" strike="noStrike">
                          <a:latin typeface="Arial"/>
                        </a:rPr>
                        <a:t>failsafe-reports</a:t>
                      </a:r>
                      <a:endParaRPr b="0" lang="en-US" sz="105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pic>
        <p:nvPicPr>
          <p:cNvPr id="99" name="" descr=""/>
          <p:cNvPicPr/>
          <p:nvPr/>
        </p:nvPicPr>
        <p:blipFill>
          <a:blip r:embed="rId4"/>
          <a:stretch/>
        </p:blipFill>
        <p:spPr>
          <a:xfrm>
            <a:off x="5029200" y="2181600"/>
            <a:ext cx="3704760" cy="1933200"/>
          </a:xfrm>
          <a:prstGeom prst="rect">
            <a:avLst/>
          </a:prstGeom>
          <a:ln>
            <a:noFill/>
          </a:ln>
        </p:spPr>
      </p:pic>
      <p:sp>
        <p:nvSpPr>
          <p:cNvPr id="100" name="CustomShape 13"/>
          <p:cNvSpPr/>
          <p:nvPr/>
        </p:nvSpPr>
        <p:spPr>
          <a:xfrm>
            <a:off x="3566160" y="3291840"/>
            <a:ext cx="457200" cy="182880"/>
          </a:xfrm>
          <a:custGeom>
            <a:avLst/>
            <a:gdLst/>
            <a:ahLst/>
            <a:rect l="0" t="0" r="r" b="b"/>
            <a:pathLst>
              <a:path w="1272" h="510">
                <a:moveTo>
                  <a:pt x="0" y="127"/>
                </a:moveTo>
                <a:lnTo>
                  <a:pt x="953" y="127"/>
                </a:lnTo>
                <a:lnTo>
                  <a:pt x="953" y="0"/>
                </a:lnTo>
                <a:lnTo>
                  <a:pt x="1271" y="254"/>
                </a:lnTo>
                <a:lnTo>
                  <a:pt x="953" y="509"/>
                </a:lnTo>
                <a:lnTo>
                  <a:pt x="953" y="381"/>
                </a:lnTo>
                <a:lnTo>
                  <a:pt x="0" y="381"/>
                </a:lnTo>
                <a:lnTo>
                  <a:pt x="0" y="12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TextShape 14"/>
          <p:cNvSpPr txBox="1"/>
          <p:nvPr/>
        </p:nvSpPr>
        <p:spPr>
          <a:xfrm>
            <a:off x="4084920" y="773280"/>
            <a:ext cx="3504600" cy="23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000" spc="-1" strike="noStrike">
                <a:latin typeface="Arial"/>
                <a:hlinkClick r:id="rId5"/>
              </a:rPr>
              <a:t>https://www.eclemma.org/jacoco/trunk/doc/check-mojo.html</a:t>
            </a:r>
            <a:endParaRPr b="0" lang="en-US" sz="10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640080" y="274320"/>
            <a:ext cx="63500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How well do I write </a:t>
            </a:r>
            <a:r>
              <a:rPr b="0" lang="en-US" sz="1800" spc="-1" strike="noStrike">
                <a:latin typeface="Arial"/>
              </a:rPr>
              <a:t>my test cases? </a:t>
            </a:r>
            <a:r>
              <a:rPr b="0" lang="en-US" sz="1800" spc="-1" strike="noStrike">
                <a:latin typeface="Arial"/>
              </a:rPr>
              <a:t>Mutation to the </a:t>
            </a:r>
            <a:r>
              <a:rPr b="0" lang="en-US" sz="1800" spc="-1" strike="noStrike">
                <a:latin typeface="Arial"/>
              </a:rPr>
              <a:t>rescue …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548640" y="690120"/>
            <a:ext cx="7400520" cy="150444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6126480" y="2265480"/>
            <a:ext cx="2142720" cy="120924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3"/>
          <a:stretch/>
        </p:blipFill>
        <p:spPr>
          <a:xfrm>
            <a:off x="6290640" y="4663440"/>
            <a:ext cx="1847520" cy="112356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4"/>
          <a:stretch/>
        </p:blipFill>
        <p:spPr>
          <a:xfrm>
            <a:off x="914400" y="2168280"/>
            <a:ext cx="5029200" cy="4021920"/>
          </a:xfrm>
          <a:prstGeom prst="rect">
            <a:avLst/>
          </a:prstGeom>
          <a:ln>
            <a:noFill/>
          </a:ln>
        </p:spPr>
      </p:pic>
      <p:sp>
        <p:nvSpPr>
          <p:cNvPr id="107" name="CustomShape 2"/>
          <p:cNvSpPr/>
          <p:nvPr/>
        </p:nvSpPr>
        <p:spPr>
          <a:xfrm>
            <a:off x="6949440" y="3749040"/>
            <a:ext cx="365760" cy="731520"/>
          </a:xfrm>
          <a:custGeom>
            <a:avLst/>
            <a:gdLst/>
            <a:ahLst/>
            <a:rect l="0" t="0" r="r" b="b"/>
            <a:pathLst>
              <a:path w="1018" h="2034">
                <a:moveTo>
                  <a:pt x="254" y="0"/>
                </a:moveTo>
                <a:lnTo>
                  <a:pt x="254" y="1524"/>
                </a:lnTo>
                <a:lnTo>
                  <a:pt x="0" y="1524"/>
                </a:lnTo>
                <a:lnTo>
                  <a:pt x="508" y="2033"/>
                </a:lnTo>
                <a:lnTo>
                  <a:pt x="1017" y="1524"/>
                </a:lnTo>
                <a:lnTo>
                  <a:pt x="762" y="1524"/>
                </a:lnTo>
                <a:lnTo>
                  <a:pt x="762" y="0"/>
                </a:lnTo>
                <a:lnTo>
                  <a:pt x="254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TextShape 3"/>
          <p:cNvSpPr txBox="1"/>
          <p:nvPr/>
        </p:nvSpPr>
        <p:spPr>
          <a:xfrm>
            <a:off x="7413480" y="3931920"/>
            <a:ext cx="8085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200" spc="-1" strike="noStrike">
                <a:latin typeface="Arial"/>
              </a:rPr>
              <a:t>Adding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Arial"/>
              </a:rPr>
              <a:t>Faults(as</a:t>
            </a:r>
            <a:endParaRPr b="0" lang="en-US" sz="1200" spc="-1" strike="noStrike">
              <a:latin typeface="Arial"/>
            </a:endParaRPr>
          </a:p>
          <a:p>
            <a:r>
              <a:rPr b="0" lang="en-US" sz="1200" spc="-1" strike="noStrike">
                <a:latin typeface="Arial"/>
              </a:rPr>
              <a:t>Mutates)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5807</TotalTime>
  <Application>LibreOffice/6.0.7.3$Linux_X86_64 LibreOffice_project/00m0$Build-3</Application>
  <Words>512</Words>
  <Paragraphs>47</Paragraphs>
  <Company>Home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2019-04-09T19:32:48Z</dcterms:created>
  <dc:creator>Gabriel Popovici</dc:creator>
  <dc:description/>
  <dc:language>en-US</dc:language>
  <cp:lastModifiedBy/>
  <dcterms:modified xsi:type="dcterms:W3CDTF">2019-04-30T13:02:19Z</dcterms:modified>
  <cp:revision>52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Home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7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7</vt:i4>
  </property>
</Properties>
</file>